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60"/>
  </p:normalViewPr>
  <p:slideViewPr>
    <p:cSldViewPr>
      <p:cViewPr varScale="1">
        <p:scale>
          <a:sx n="78" d="100"/>
          <a:sy n="78" d="100"/>
        </p:scale>
        <p:origin x="840" y="72"/>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134"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86AC14-F508-4E81-A0FE-1F7CB5A86DB5}" type="datetimeFigureOut">
              <a:rPr lang="en-US" smtClean="0"/>
              <a:pPr/>
              <a:t>7/12/2023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72B3F0-AA59-411E-94EB-68C9AC9EE911}"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D1808-3237-420F-9288-92136F088D42}" type="datetimeFigureOut">
              <a:rPr lang="en-US" smtClean="0"/>
              <a:pPr/>
              <a:t>7/12/2023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3894-EBE2-4C07-955F-DC7F5B2DCF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457200" y="6324600"/>
            <a:ext cx="3630609" cy="369332"/>
          </a:xfrm>
          <a:prstGeom prst="rect">
            <a:avLst/>
          </a:prstGeom>
          <a:noFill/>
        </p:spPr>
        <p:txBody>
          <a:bodyPr wrap="none" rtlCol="0">
            <a:spAutoFit/>
          </a:bodyPr>
          <a:lstStyle/>
          <a:p>
            <a:r>
              <a:rPr lang="en-US" dirty="0"/>
              <a:t>Criminal Law – Professor David Thaw</a:t>
            </a:r>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a:t>Slide </a:t>
            </a:r>
            <a:fld id="{11C31AB8-CB78-478E-B9A9-5AD95C348CBC}" type="slidenum">
              <a:rPr lang="en-US" smtClean="0"/>
              <a:pPr/>
              <a:t>‹#›</a:t>
            </a:fld>
            <a:endParaRPr lang="en-US" dirty="0"/>
          </a:p>
        </p:txBody>
      </p:sp>
      <p:sp>
        <p:nvSpPr>
          <p:cNvPr id="9" name="TextBox 8"/>
          <p:cNvSpPr txBox="1"/>
          <p:nvPr userDrawn="1"/>
        </p:nvSpPr>
        <p:spPr>
          <a:xfrm>
            <a:off x="5943600" y="6324600"/>
            <a:ext cx="1906356" cy="369332"/>
          </a:xfrm>
          <a:prstGeom prst="rect">
            <a:avLst/>
          </a:prstGeom>
          <a:noFill/>
        </p:spPr>
        <p:txBody>
          <a:bodyPr wrap="none" rtlCol="0">
            <a:spAutoFit/>
          </a:bodyPr>
          <a:lstStyle/>
          <a:p>
            <a:r>
              <a:rPr lang="en-US" dirty="0"/>
              <a:t>Part 6, Lecture</a:t>
            </a:r>
            <a:r>
              <a:rPr lang="en-US" baseline="0" dirty="0"/>
              <a:t> 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Law</a:t>
            </a:r>
          </a:p>
        </p:txBody>
      </p:sp>
      <p:sp>
        <p:nvSpPr>
          <p:cNvPr id="3" name="Subtitle 2"/>
          <p:cNvSpPr>
            <a:spLocks noGrp="1"/>
          </p:cNvSpPr>
          <p:nvPr>
            <p:ph type="subTitle" idx="1"/>
          </p:nvPr>
        </p:nvSpPr>
        <p:spPr>
          <a:xfrm>
            <a:off x="1219200" y="3886200"/>
            <a:ext cx="6553200" cy="1905000"/>
          </a:xfrm>
        </p:spPr>
        <p:txBody>
          <a:bodyPr>
            <a:normAutofit/>
          </a:bodyPr>
          <a:lstStyle/>
          <a:p>
            <a:r>
              <a:rPr lang="en-US" dirty="0"/>
              <a:t>Part 6:  General Defenses to Crimes</a:t>
            </a:r>
          </a:p>
          <a:p>
            <a:r>
              <a:rPr lang="en-US" dirty="0"/>
              <a:t>Lectures 1-2:  Justifications (Defenses/Necessity)</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Goetz</a:t>
            </a:r>
            <a:r>
              <a:rPr lang="en-US" dirty="0"/>
              <a:t> (N.Y. 1986)</a:t>
            </a:r>
          </a:p>
        </p:txBody>
      </p:sp>
      <p:sp>
        <p:nvSpPr>
          <p:cNvPr id="3" name="Content Placeholder 2"/>
          <p:cNvSpPr>
            <a:spLocks noGrp="1"/>
          </p:cNvSpPr>
          <p:nvPr>
            <p:ph idx="1"/>
          </p:nvPr>
        </p:nvSpPr>
        <p:spPr/>
        <p:txBody>
          <a:bodyPr>
            <a:normAutofit/>
          </a:bodyPr>
          <a:lstStyle/>
          <a:p>
            <a:r>
              <a:rPr lang="en-US" dirty="0"/>
              <a:t>Holding (cont.)</a:t>
            </a:r>
          </a:p>
          <a:p>
            <a:pPr lvl="1"/>
            <a:r>
              <a:rPr lang="en-US" dirty="0"/>
              <a:t>The court found that in making this change, the Legislature recognized that the absence of an objective test would prevent a uniform standard on the acceptable use of force:</a:t>
            </a:r>
          </a:p>
          <a:p>
            <a:pPr lvl="2"/>
            <a:r>
              <a:rPr lang="en-US" dirty="0"/>
              <a:t>“To completely exonerate such an individual, no matter how aberrational or bizarre his thought patterns, would allow citizens to set their own standards for the permissible use of force.” (CB 496)</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a:t>
            </a:r>
            <a:r>
              <a:rPr lang="en-US" i="1" dirty="0" err="1"/>
              <a:t>Wanrow</a:t>
            </a:r>
            <a:r>
              <a:rPr lang="en-US" dirty="0"/>
              <a:t> (Wash. 1977)</a:t>
            </a:r>
            <a:endParaRPr lang="en-US" i="1" dirty="0"/>
          </a:p>
        </p:txBody>
      </p:sp>
      <p:sp>
        <p:nvSpPr>
          <p:cNvPr id="3" name="Content Placeholder 2"/>
          <p:cNvSpPr>
            <a:spLocks noGrp="1"/>
          </p:cNvSpPr>
          <p:nvPr>
            <p:ph idx="1"/>
          </p:nvPr>
        </p:nvSpPr>
        <p:spPr>
          <a:xfrm>
            <a:off x="457200" y="1371600"/>
            <a:ext cx="8229600" cy="4953000"/>
          </a:xfrm>
        </p:spPr>
        <p:txBody>
          <a:bodyPr>
            <a:normAutofit fontScale="77500" lnSpcReduction="20000"/>
          </a:bodyPr>
          <a:lstStyle/>
          <a:p>
            <a:r>
              <a:rPr lang="en-US" dirty="0"/>
              <a:t>Background:</a:t>
            </a:r>
          </a:p>
          <a:p>
            <a:pPr lvl="1"/>
            <a:r>
              <a:rPr lang="en-US" dirty="0"/>
              <a:t>Δ was convicted of second-degree murder for the shooting of a man in her house</a:t>
            </a:r>
          </a:p>
          <a:p>
            <a:pPr lvl="1"/>
            <a:r>
              <a:rPr lang="en-US" dirty="0"/>
              <a:t>The man was alleged to have abused her daughter</a:t>
            </a:r>
          </a:p>
          <a:p>
            <a:pPr lvl="1"/>
            <a:r>
              <a:rPr lang="en-US" dirty="0"/>
              <a:t>A long history of contention existed between the man and the Δ</a:t>
            </a:r>
          </a:p>
          <a:p>
            <a:pPr lvl="1"/>
            <a:r>
              <a:rPr lang="en-US" dirty="0"/>
              <a:t>The evening of the killing, the man entered the house where Δ and her children were staying by force and refused to leave when ordered</a:t>
            </a:r>
          </a:p>
          <a:p>
            <a:pPr lvl="2"/>
            <a:r>
              <a:rPr lang="en-US" dirty="0"/>
              <a:t>There was an argument and possible altercation</a:t>
            </a:r>
          </a:p>
          <a:p>
            <a:pPr lvl="2"/>
            <a:r>
              <a:rPr lang="en-US" dirty="0"/>
              <a:t>The man did not directly strike the Δ</a:t>
            </a:r>
          </a:p>
          <a:p>
            <a:pPr lvl="1"/>
            <a:r>
              <a:rPr lang="en-US" dirty="0"/>
              <a:t>The Δ was of small stature and physically disabled</a:t>
            </a:r>
          </a:p>
          <a:p>
            <a:pPr lvl="1"/>
            <a:r>
              <a:rPr lang="en-US" dirty="0"/>
              <a:t>At some point, the Δ turned around to find the man unexpectedly in front of her, and shot him</a:t>
            </a:r>
          </a:p>
          <a:p>
            <a:pPr lvl="1"/>
            <a:r>
              <a:rPr lang="en-US" dirty="0"/>
              <a:t>The trial court jury was charged that an objectively reasonable belief that Δ was in “imminent danger of death or great bodily harm” was required for a justification of self defense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a:t>
            </a:r>
            <a:r>
              <a:rPr lang="en-US" i="1" dirty="0" err="1"/>
              <a:t>Wanrow</a:t>
            </a:r>
            <a:r>
              <a:rPr lang="en-US" dirty="0"/>
              <a:t> (Wash. 1977)</a:t>
            </a:r>
          </a:p>
        </p:txBody>
      </p:sp>
      <p:sp>
        <p:nvSpPr>
          <p:cNvPr id="3" name="Content Placeholder 2"/>
          <p:cNvSpPr>
            <a:spLocks noGrp="1"/>
          </p:cNvSpPr>
          <p:nvPr>
            <p:ph idx="1"/>
          </p:nvPr>
        </p:nvSpPr>
        <p:spPr/>
        <p:txBody>
          <a:bodyPr>
            <a:normAutofit lnSpcReduction="10000"/>
          </a:bodyPr>
          <a:lstStyle/>
          <a:p>
            <a:r>
              <a:rPr lang="en-US" dirty="0"/>
              <a:t>Issue:  under the Washington state law, is a Δ’s belief of imminent threat required to be objectively reasonable?</a:t>
            </a:r>
          </a:p>
          <a:p>
            <a:r>
              <a:rPr lang="en-US" dirty="0"/>
              <a:t>Holding:  no, subjective (actual/good-faith) believe is sufficient under Washington state law</a:t>
            </a:r>
          </a:p>
          <a:p>
            <a:pPr lvl="1"/>
            <a:r>
              <a:rPr lang="en-US" dirty="0"/>
              <a:t>“the defendant’s actions are to be judged against her own subjective impressions and not those which a detached jury might determine to be objectively reasonable.” (CB 508)</a:t>
            </a:r>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a:t>
            </a:r>
            <a:r>
              <a:rPr lang="en-US" i="1" dirty="0" err="1"/>
              <a:t>Wanrow</a:t>
            </a:r>
            <a:r>
              <a:rPr lang="en-US" dirty="0"/>
              <a:t> (Wash. 1977)</a:t>
            </a:r>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r>
              <a:rPr lang="en-US" dirty="0"/>
              <a:t>Holding (cont.)</a:t>
            </a:r>
          </a:p>
          <a:p>
            <a:pPr lvl="1"/>
            <a:r>
              <a:rPr lang="en-US" dirty="0"/>
              <a:t>The court noted the fact that an objective standard, when taken out-of-context, may fail to account for critical perceptions distinctive among people with different physical ability, gender, or disability:</a:t>
            </a:r>
          </a:p>
          <a:p>
            <a:pPr lvl="2"/>
            <a:r>
              <a:rPr lang="en-US" dirty="0"/>
              <a:t>“The impression . . . that a 5’4” woman with a cast on her leg and using a crutch must, under the law, somehow repel an assault by a 6’2” intoxicated man without employing weapons in her defense, unless . . . [her belief is] . . . objectively reasonable . . .”</a:t>
            </a:r>
          </a:p>
          <a:p>
            <a:pPr lvl="2"/>
            <a:r>
              <a:rPr lang="en-US" dirty="0"/>
              <a:t>“. . . constitutes a separate and distinct misstatement of the law and, in the context of this case, violates the respondent’s right to equal protection of the law.” (CB 508)</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a:t>
            </a:r>
            <a:r>
              <a:rPr lang="en-US" i="1" dirty="0" err="1"/>
              <a:t>Kurr</a:t>
            </a:r>
            <a:r>
              <a:rPr lang="en-US" dirty="0"/>
              <a:t> (Ct. App. Mich. 2002)</a:t>
            </a:r>
            <a:endParaRPr lang="en-US" i="1" dirty="0"/>
          </a:p>
        </p:txBody>
      </p:sp>
      <p:sp>
        <p:nvSpPr>
          <p:cNvPr id="3" name="Content Placeholder 2"/>
          <p:cNvSpPr>
            <a:spLocks noGrp="1"/>
          </p:cNvSpPr>
          <p:nvPr>
            <p:ph idx="1"/>
          </p:nvPr>
        </p:nvSpPr>
        <p:spPr/>
        <p:txBody>
          <a:bodyPr>
            <a:normAutofit fontScale="85000" lnSpcReduction="10000"/>
          </a:bodyPr>
          <a:lstStyle/>
          <a:p>
            <a:r>
              <a:rPr lang="en-US" dirty="0"/>
              <a:t>Background:</a:t>
            </a:r>
          </a:p>
          <a:p>
            <a:pPr lvl="1"/>
            <a:r>
              <a:rPr lang="en-US" dirty="0"/>
              <a:t>Δ was convicted of killing her boyfriend</a:t>
            </a:r>
          </a:p>
          <a:p>
            <a:pPr lvl="1"/>
            <a:r>
              <a:rPr lang="en-US" dirty="0"/>
              <a:t>Prior to the killing, the two had been involved in an altercation</a:t>
            </a:r>
          </a:p>
          <a:p>
            <a:pPr lvl="1"/>
            <a:r>
              <a:rPr lang="en-US" dirty="0"/>
              <a:t>During this altercation, the boyfriend punched Δ in the stomach, after which Δ warned the boyfriend she was pregnant</a:t>
            </a:r>
          </a:p>
          <a:p>
            <a:pPr lvl="1"/>
            <a:r>
              <a:rPr lang="en-US" dirty="0"/>
              <a:t>The boyfriend again moved as though to attack Δ, at which time Δ fatally stabbed him with a knife</a:t>
            </a:r>
          </a:p>
          <a:p>
            <a:pPr lvl="1"/>
            <a:r>
              <a:rPr lang="en-US" dirty="0"/>
              <a:t>Δ appealed her conviction on the grounds that the jury should have been allowed to consider a justification of defense of others (specifically, her unborn children)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a:t>
            </a:r>
            <a:r>
              <a:rPr lang="en-US" i="1" dirty="0" err="1"/>
              <a:t>Kurr</a:t>
            </a:r>
            <a:r>
              <a:rPr lang="en-US" dirty="0"/>
              <a:t> (Ct. App. Mich. 2002)</a:t>
            </a:r>
          </a:p>
        </p:txBody>
      </p:sp>
      <p:sp>
        <p:nvSpPr>
          <p:cNvPr id="3" name="Content Placeholder 2"/>
          <p:cNvSpPr>
            <a:spLocks noGrp="1"/>
          </p:cNvSpPr>
          <p:nvPr>
            <p:ph idx="1"/>
          </p:nvPr>
        </p:nvSpPr>
        <p:spPr>
          <a:xfrm>
            <a:off x="457200" y="1600200"/>
            <a:ext cx="8382000" cy="4648200"/>
          </a:xfrm>
        </p:spPr>
        <p:txBody>
          <a:bodyPr>
            <a:normAutofit fontScale="92500" lnSpcReduction="20000"/>
          </a:bodyPr>
          <a:lstStyle/>
          <a:p>
            <a:r>
              <a:rPr lang="en-US" dirty="0"/>
              <a:t>Issue:  for the purposes of the justification of defense of others, does an unborn fetus satisfy the standard of “another” (to be protected)?</a:t>
            </a:r>
          </a:p>
          <a:p>
            <a:r>
              <a:rPr lang="en-US" dirty="0"/>
              <a:t>Holding:  Yes, with certain restrictions</a:t>
            </a:r>
          </a:p>
          <a:p>
            <a:pPr lvl="1"/>
            <a:r>
              <a:rPr lang="en-US" dirty="0"/>
              <a:t>The court noted that case law in Michigan clearly extends the language of the self-defense statute to defense of others</a:t>
            </a:r>
          </a:p>
          <a:p>
            <a:pPr lvl="2"/>
            <a:r>
              <a:rPr lang="en-US" dirty="0"/>
              <a:t>The court concluded “defense of another” included an unborn fetus, regardless of viability, based on the Fetal Protection Act of 1998</a:t>
            </a:r>
          </a:p>
          <a:p>
            <a:pPr lvl="1"/>
            <a:r>
              <a:rPr lang="en-US" dirty="0"/>
              <a:t>The court emphasized that the defense was available </a:t>
            </a:r>
            <a:r>
              <a:rPr lang="en-US" u="sng" dirty="0"/>
              <a:t>solely</a:t>
            </a:r>
            <a:r>
              <a:rPr lang="en-US" dirty="0"/>
              <a:t> in the case of assault directly on the mother carrying the fetus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Defense of Habitation/Property</a:t>
            </a: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i="1" dirty="0"/>
              <a:t>State v. </a:t>
            </a:r>
            <a:r>
              <a:rPr lang="en-US" i="1" dirty="0" err="1"/>
              <a:t>Boyett</a:t>
            </a:r>
            <a:r>
              <a:rPr lang="en-US" dirty="0"/>
              <a:t> (N.M. 2008)</a:t>
            </a:r>
          </a:p>
          <a:p>
            <a:pPr lvl="1"/>
            <a:r>
              <a:rPr lang="en-US" dirty="0"/>
              <a:t>Background:  Δ was convicted of murdering victim when victim was at his home</a:t>
            </a:r>
          </a:p>
          <a:p>
            <a:pPr lvl="2"/>
            <a:r>
              <a:rPr lang="en-US" dirty="0"/>
              <a:t>Long animosity between victim and Δ</a:t>
            </a:r>
          </a:p>
          <a:p>
            <a:pPr lvl="2"/>
            <a:r>
              <a:rPr lang="en-US" dirty="0"/>
              <a:t>Δ appealed conviction on basis that jury should have been instructed on defense of habitation</a:t>
            </a:r>
          </a:p>
          <a:p>
            <a:pPr lvl="1"/>
            <a:r>
              <a:rPr lang="en-US" dirty="0"/>
              <a:t>Issue:  Is actual physical entry to the home required for defense-of-habitation justification?</a:t>
            </a:r>
          </a:p>
          <a:p>
            <a:pPr lvl="1"/>
            <a:r>
              <a:rPr lang="en-US" dirty="0"/>
              <a:t>Holding:  no, entry is not required, however adequate evidence of intent to commit a violent felony is required</a:t>
            </a:r>
          </a:p>
          <a:p>
            <a:pPr lvl="2"/>
            <a:r>
              <a:rPr lang="en-US" dirty="0"/>
              <a:t>Δ failed to establish this evidence and conviction was upheld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Necessity</a:t>
            </a:r>
          </a:p>
        </p:txBody>
      </p:sp>
      <p:sp>
        <p:nvSpPr>
          <p:cNvPr id="3" name="Content Placeholder 2"/>
          <p:cNvSpPr>
            <a:spLocks noGrp="1"/>
          </p:cNvSpPr>
          <p:nvPr>
            <p:ph idx="1"/>
          </p:nvPr>
        </p:nvSpPr>
        <p:spPr>
          <a:xfrm>
            <a:off x="228600" y="1295400"/>
            <a:ext cx="8763000" cy="5105400"/>
          </a:xfrm>
        </p:spPr>
        <p:txBody>
          <a:bodyPr>
            <a:normAutofit fontScale="85000" lnSpcReduction="20000"/>
          </a:bodyPr>
          <a:lstStyle/>
          <a:p>
            <a:r>
              <a:rPr lang="en-US" dirty="0"/>
              <a:t>We return again to </a:t>
            </a:r>
            <a:r>
              <a:rPr lang="en-US" i="1" dirty="0"/>
              <a:t>Dudley &amp; Stephens</a:t>
            </a:r>
            <a:endParaRPr lang="en-US" dirty="0"/>
          </a:p>
          <a:p>
            <a:r>
              <a:rPr lang="en-US" i="1" dirty="0"/>
              <a:t>The Queen v. Dudley &amp; Stephens </a:t>
            </a:r>
            <a:r>
              <a:rPr lang="en-US" dirty="0"/>
              <a:t>(Queen’s Bench Div. 1884)</a:t>
            </a:r>
          </a:p>
          <a:p>
            <a:r>
              <a:rPr lang="en-US" dirty="0"/>
              <a:t>Background (revisited):</a:t>
            </a:r>
          </a:p>
          <a:p>
            <a:pPr lvl="1"/>
            <a:r>
              <a:rPr lang="en-US" dirty="0"/>
              <a:t>Dudley and Stephens (D&amp;S) each were sailors on a ship which was lost at sea</a:t>
            </a:r>
          </a:p>
          <a:p>
            <a:pPr lvl="1"/>
            <a:r>
              <a:rPr lang="en-US" dirty="0"/>
              <a:t>Dudley, Stephens, Brooks, and a 17 year old boy escaped into a lifeboat</a:t>
            </a:r>
          </a:p>
          <a:p>
            <a:pPr lvl="1"/>
            <a:r>
              <a:rPr lang="en-US" dirty="0"/>
              <a:t>After running out of food, Dudley, Stephens, and Brooks discussed killing the boy and eating his flesh for food</a:t>
            </a:r>
          </a:p>
          <a:p>
            <a:pPr lvl="2"/>
            <a:r>
              <a:rPr lang="en-US" dirty="0"/>
              <a:t>Brooks refused, but Dudley and Stephens agreed</a:t>
            </a:r>
          </a:p>
          <a:p>
            <a:pPr lvl="1"/>
            <a:r>
              <a:rPr lang="en-US" dirty="0"/>
              <a:t>Dudley (with Stephens’ help) killed the boy, and the three remaining ate the boy’s flesh until help arrived</a:t>
            </a:r>
          </a:p>
          <a:p>
            <a:pPr lvl="1"/>
            <a:r>
              <a:rPr lang="en-US" dirty="0"/>
              <a:t>Dudley and Stephens were charged with, tried, and convicted by a jury of murder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Necessity</a:t>
            </a:r>
          </a:p>
        </p:txBody>
      </p:sp>
      <p:sp>
        <p:nvSpPr>
          <p:cNvPr id="3" name="Content Placeholder 2"/>
          <p:cNvSpPr>
            <a:spLocks noGrp="1"/>
          </p:cNvSpPr>
          <p:nvPr>
            <p:ph idx="1"/>
          </p:nvPr>
        </p:nvSpPr>
        <p:spPr>
          <a:xfrm>
            <a:off x="457200" y="1371600"/>
            <a:ext cx="8229600" cy="4876800"/>
          </a:xfrm>
        </p:spPr>
        <p:txBody>
          <a:bodyPr>
            <a:normAutofit fontScale="92500" lnSpcReduction="20000"/>
          </a:bodyPr>
          <a:lstStyle/>
          <a:p>
            <a:r>
              <a:rPr lang="en-US" i="1" dirty="0"/>
              <a:t>The Queen v. Dudley &amp; Stephens </a:t>
            </a:r>
            <a:r>
              <a:rPr lang="en-US" dirty="0"/>
              <a:t>(Queen’s Bench Div. 1884)</a:t>
            </a:r>
          </a:p>
          <a:p>
            <a:r>
              <a:rPr lang="en-US" dirty="0"/>
              <a:t>Issue:  Is </a:t>
            </a:r>
            <a:r>
              <a:rPr lang="en-US" i="1" dirty="0"/>
              <a:t>necessity</a:t>
            </a:r>
            <a:r>
              <a:rPr lang="en-US" dirty="0"/>
              <a:t> a justification for Dudley and Stephens’ actions killing the boy?</a:t>
            </a:r>
          </a:p>
          <a:p>
            <a:r>
              <a:rPr lang="en-US" dirty="0"/>
              <a:t>Holding:</a:t>
            </a:r>
          </a:p>
          <a:p>
            <a:pPr lvl="1"/>
            <a:r>
              <a:rPr lang="en-US" dirty="0"/>
              <a:t>The court considers the justification of “necessity” as possible defense to the murder charge</a:t>
            </a:r>
          </a:p>
          <a:p>
            <a:pPr lvl="1"/>
            <a:r>
              <a:rPr lang="en-US" dirty="0"/>
              <a:t>It finds that necessity is not an absolute right to preserve one’s life</a:t>
            </a:r>
          </a:p>
          <a:p>
            <a:pPr lvl="2"/>
            <a:r>
              <a:rPr lang="en-US" b="1" dirty="0"/>
              <a:t>Rather, it must depend on some legally-cognizable right of superior claim to life </a:t>
            </a:r>
            <a:r>
              <a:rPr lang="en-US" dirty="0"/>
              <a:t>(e.g., because another has attacked you, in violation of the law, and sacrificing their right to life)</a:t>
            </a:r>
          </a:p>
          <a:p>
            <a:pPr lvl="1"/>
            <a:r>
              <a:rPr lang="en-US" dirty="0"/>
              <a:t>D&amp;S had no more right to life than the boy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Defenses to Crimes</a:t>
            </a:r>
          </a:p>
        </p:txBody>
      </p:sp>
      <p:sp>
        <p:nvSpPr>
          <p:cNvPr id="3" name="Content Placeholder 2"/>
          <p:cNvSpPr>
            <a:spLocks noGrp="1"/>
          </p:cNvSpPr>
          <p:nvPr>
            <p:ph idx="1"/>
          </p:nvPr>
        </p:nvSpPr>
        <p:spPr>
          <a:xfrm>
            <a:off x="152400" y="1447800"/>
            <a:ext cx="8610600" cy="4876800"/>
          </a:xfrm>
        </p:spPr>
        <p:txBody>
          <a:bodyPr>
            <a:normAutofit fontScale="77500" lnSpcReduction="20000"/>
          </a:bodyPr>
          <a:lstStyle/>
          <a:p>
            <a:r>
              <a:rPr lang="en-US" dirty="0"/>
              <a:t>Defenses may generally be grouped into five categories (two of which we examine):</a:t>
            </a:r>
          </a:p>
          <a:p>
            <a:pPr lvl="1"/>
            <a:r>
              <a:rPr lang="en-US" dirty="0"/>
              <a:t>(1) failure of proof – occurs when some evidence negates an element of the crime </a:t>
            </a:r>
            <a:r>
              <a:rPr lang="en-US" i="1" dirty="0"/>
              <a:t>(discussed separately, e.g., mistake-of-fact)</a:t>
            </a:r>
            <a:endParaRPr lang="en-US" dirty="0"/>
          </a:p>
          <a:p>
            <a:pPr lvl="1"/>
            <a:r>
              <a:rPr lang="en-US" dirty="0"/>
              <a:t>(2) offense modifications – the actor has satisfied all the elements of the offense but is not the true cause of the harm sought to be prevented </a:t>
            </a:r>
            <a:r>
              <a:rPr lang="en-US" i="1" dirty="0"/>
              <a:t>(not discussed)</a:t>
            </a:r>
          </a:p>
          <a:p>
            <a:pPr lvl="2"/>
            <a:r>
              <a:rPr lang="en-US" dirty="0"/>
              <a:t>Also tied to “party sought to be protected by statute cannot be prosecuted under it”</a:t>
            </a:r>
          </a:p>
          <a:p>
            <a:pPr lvl="1"/>
            <a:r>
              <a:rPr lang="en-US" b="1" dirty="0"/>
              <a:t>(3) Justifications – harm of the offense outweighed by greater societal interest or need to prevent greater harm</a:t>
            </a:r>
          </a:p>
          <a:p>
            <a:pPr lvl="1"/>
            <a:r>
              <a:rPr lang="en-US" b="1" dirty="0"/>
              <a:t>(4) Excuses – actor is relieved of culpability because of conditions which make him/her not responsible for the harm</a:t>
            </a:r>
          </a:p>
          <a:p>
            <a:pPr lvl="1"/>
            <a:r>
              <a:rPr lang="en-US" dirty="0"/>
              <a:t>(5) </a:t>
            </a:r>
            <a:r>
              <a:rPr lang="en-US" dirty="0" err="1"/>
              <a:t>Nonexculpatory</a:t>
            </a:r>
            <a:r>
              <a:rPr lang="en-US" dirty="0"/>
              <a:t> Public Policy Defenses – matters of policy, usually established by statute, which preclude prosecution for otherwise culpable individuals because of greater societal interests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Justifications</a:t>
            </a:r>
          </a:p>
        </p:txBody>
      </p:sp>
      <p:sp>
        <p:nvSpPr>
          <p:cNvPr id="3" name="Content Placeholder 2"/>
          <p:cNvSpPr>
            <a:spLocks noGrp="1"/>
          </p:cNvSpPr>
          <p:nvPr>
            <p:ph idx="1"/>
          </p:nvPr>
        </p:nvSpPr>
        <p:spPr/>
        <p:txBody>
          <a:bodyPr>
            <a:normAutofit fontScale="92500" lnSpcReduction="20000"/>
          </a:bodyPr>
          <a:lstStyle/>
          <a:p>
            <a:r>
              <a:rPr lang="en-US" dirty="0"/>
              <a:t>Justifications focus on the concept that the (ordinarily) criminalized harm is outweighed, and therefore </a:t>
            </a:r>
            <a:r>
              <a:rPr lang="en-US" i="1" dirty="0"/>
              <a:t>justified</a:t>
            </a:r>
            <a:r>
              <a:rPr lang="en-US" dirty="0"/>
              <a:t>, because it prevents or offsets some greater harm</a:t>
            </a:r>
          </a:p>
          <a:p>
            <a:pPr lvl="1"/>
            <a:r>
              <a:rPr lang="en-US" dirty="0"/>
              <a:t>“triggering conditions [which] permit a necessary and proportional response” (CB 478)</a:t>
            </a:r>
          </a:p>
          <a:p>
            <a:r>
              <a:rPr lang="en-US" dirty="0"/>
              <a:t>Two general requirements for justification:</a:t>
            </a:r>
          </a:p>
          <a:p>
            <a:pPr lvl="1"/>
            <a:r>
              <a:rPr lang="en-US" dirty="0"/>
              <a:t>(1) prohibited act must be </a:t>
            </a:r>
            <a:r>
              <a:rPr lang="en-US" i="1" dirty="0"/>
              <a:t>necessary</a:t>
            </a:r>
            <a:r>
              <a:rPr lang="en-US" dirty="0"/>
              <a:t> to protect/further the “greater” interest; and</a:t>
            </a:r>
          </a:p>
          <a:p>
            <a:pPr lvl="1"/>
            <a:r>
              <a:rPr lang="en-US" dirty="0"/>
              <a:t>(2) prohibited act must only cause harm that is </a:t>
            </a:r>
            <a:r>
              <a:rPr lang="en-US" i="1" dirty="0"/>
              <a:t>proportional</a:t>
            </a:r>
            <a:r>
              <a:rPr lang="en-US" dirty="0"/>
              <a:t> or reasonable in relation to the harm threatened or the “greater” interest to be protected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Justifications</a:t>
            </a:r>
          </a:p>
        </p:txBody>
      </p:sp>
      <p:sp>
        <p:nvSpPr>
          <p:cNvPr id="3" name="Content Placeholder 2"/>
          <p:cNvSpPr>
            <a:spLocks noGrp="1"/>
          </p:cNvSpPr>
          <p:nvPr>
            <p:ph idx="1"/>
          </p:nvPr>
        </p:nvSpPr>
        <p:spPr>
          <a:xfrm>
            <a:off x="457200" y="1447800"/>
            <a:ext cx="8229600" cy="4876800"/>
          </a:xfrm>
        </p:spPr>
        <p:txBody>
          <a:bodyPr>
            <a:normAutofit fontScale="85000" lnSpcReduction="20000"/>
          </a:bodyPr>
          <a:lstStyle/>
          <a:p>
            <a:r>
              <a:rPr lang="en-US" dirty="0"/>
              <a:t>Necessity Requirement</a:t>
            </a:r>
          </a:p>
          <a:p>
            <a:pPr lvl="1"/>
            <a:r>
              <a:rPr lang="en-US" dirty="0"/>
              <a:t>Demands that Δ act only when, and only to the extent necessary, to protect or further the interest threatened</a:t>
            </a:r>
          </a:p>
          <a:p>
            <a:r>
              <a:rPr lang="en-US" dirty="0"/>
              <a:t>Proportionality Requirement</a:t>
            </a:r>
          </a:p>
          <a:p>
            <a:pPr lvl="1"/>
            <a:r>
              <a:rPr lang="en-US" dirty="0"/>
              <a:t>Limits the maximum harm that may be used in protection or furtherance of the interest threatened</a:t>
            </a:r>
          </a:p>
          <a:p>
            <a:pPr lvl="1"/>
            <a:r>
              <a:rPr lang="en-US" dirty="0"/>
              <a:t>Damage caused by harm required to protect/further the interest generally may not (substantially) exceed the harm caused if the interest is not protected/furthered</a:t>
            </a:r>
          </a:p>
          <a:p>
            <a:pPr lvl="1"/>
            <a:r>
              <a:rPr lang="en-US" dirty="0"/>
              <a:t>e.g., deadly force generally may not be used to prevent petty theft</a:t>
            </a:r>
          </a:p>
          <a:p>
            <a:r>
              <a:rPr lang="en-US" dirty="0"/>
              <a:t>Examples of Justifications</a:t>
            </a:r>
          </a:p>
          <a:p>
            <a:pPr lvl="1"/>
            <a:r>
              <a:rPr lang="en-US" dirty="0"/>
              <a:t>Self-defense, defense of others, defense of property, (general) necessity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Goetz</a:t>
            </a:r>
            <a:r>
              <a:rPr lang="en-US" dirty="0"/>
              <a:t> (N.Y. 1986)</a:t>
            </a:r>
            <a:endParaRPr lang="en-US" i="1" dirty="0"/>
          </a:p>
        </p:txBody>
      </p:sp>
      <p:sp>
        <p:nvSpPr>
          <p:cNvPr id="3" name="Content Placeholder 2"/>
          <p:cNvSpPr>
            <a:spLocks noGrp="1"/>
          </p:cNvSpPr>
          <p:nvPr>
            <p:ph idx="1"/>
          </p:nvPr>
        </p:nvSpPr>
        <p:spPr/>
        <p:txBody>
          <a:bodyPr>
            <a:normAutofit lnSpcReduction="10000"/>
          </a:bodyPr>
          <a:lstStyle/>
          <a:p>
            <a:r>
              <a:rPr lang="en-US" dirty="0"/>
              <a:t>Background:</a:t>
            </a:r>
          </a:p>
          <a:p>
            <a:pPr lvl="1"/>
            <a:r>
              <a:rPr lang="en-US" dirty="0"/>
              <a:t>Δ was on a subway train with several young men</a:t>
            </a:r>
          </a:p>
          <a:p>
            <a:pPr lvl="1"/>
            <a:r>
              <a:rPr lang="en-US" dirty="0"/>
              <a:t>One of the young men approached Δ</a:t>
            </a:r>
          </a:p>
          <a:p>
            <a:pPr lvl="2"/>
            <a:r>
              <a:rPr lang="en-US" dirty="0"/>
              <a:t>Facts were disputed, but Δ claimed he thought the young men were trying to rob him</a:t>
            </a:r>
          </a:p>
          <a:p>
            <a:pPr lvl="1"/>
            <a:r>
              <a:rPr lang="en-US" dirty="0"/>
              <a:t>Δ had an unlicensed concealed firearm, which he drew, and used to shoot several of the young men, severely injuring many of them</a:t>
            </a:r>
          </a:p>
          <a:p>
            <a:pPr lvl="1"/>
            <a:r>
              <a:rPr lang="en-US" dirty="0"/>
              <a:t>Δ was indicted for attempted murder, assault, and other charges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Goetz</a:t>
            </a:r>
            <a:r>
              <a:rPr lang="en-US" dirty="0"/>
              <a:t> (N.Y. 1986)</a:t>
            </a:r>
          </a:p>
        </p:txBody>
      </p:sp>
      <p:sp>
        <p:nvSpPr>
          <p:cNvPr id="3" name="Content Placeholder 2"/>
          <p:cNvSpPr>
            <a:spLocks noGrp="1"/>
          </p:cNvSpPr>
          <p:nvPr>
            <p:ph idx="1"/>
          </p:nvPr>
        </p:nvSpPr>
        <p:spPr/>
        <p:txBody>
          <a:bodyPr>
            <a:normAutofit/>
          </a:bodyPr>
          <a:lstStyle/>
          <a:p>
            <a:r>
              <a:rPr lang="en-US" dirty="0"/>
              <a:t>Background (cont.)</a:t>
            </a:r>
          </a:p>
          <a:p>
            <a:pPr lvl="1"/>
            <a:r>
              <a:rPr lang="en-US" dirty="0"/>
              <a:t>The indictments were dismissed by the lower courts on the grounds that the prosecutor’s charge to the grand jury improperly described the justification of “self defense”</a:t>
            </a:r>
          </a:p>
          <a:p>
            <a:pPr lvl="2"/>
            <a:r>
              <a:rPr lang="en-US" dirty="0"/>
              <a:t>Prosecutor described the justification of self defense as “whether Goetz’s conduct was that of a ‘reasonable man’ in [Goetz’s] situation” (CB 494)</a:t>
            </a:r>
          </a:p>
          <a:p>
            <a:pPr lvl="2"/>
            <a:r>
              <a:rPr lang="en-US" dirty="0"/>
              <a:t>Δ claimed that objective reasonableness was not required, and only his (Δ’s) subjective belief mattered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i="1" dirty="0"/>
              <a:t>People v. Goetz</a:t>
            </a:r>
            <a:r>
              <a:rPr lang="en-US" dirty="0"/>
              <a:t> (N.Y. 1986)</a:t>
            </a:r>
          </a:p>
        </p:txBody>
      </p:sp>
      <p:sp>
        <p:nvSpPr>
          <p:cNvPr id="3" name="Content Placeholder 2"/>
          <p:cNvSpPr>
            <a:spLocks noGrp="1"/>
          </p:cNvSpPr>
          <p:nvPr>
            <p:ph idx="1"/>
          </p:nvPr>
        </p:nvSpPr>
        <p:spPr>
          <a:xfrm>
            <a:off x="457200" y="1295400"/>
            <a:ext cx="8229600" cy="5029200"/>
          </a:xfrm>
        </p:spPr>
        <p:txBody>
          <a:bodyPr>
            <a:normAutofit fontScale="92500" lnSpcReduction="20000"/>
          </a:bodyPr>
          <a:lstStyle/>
          <a:p>
            <a:r>
              <a:rPr lang="en-US" dirty="0"/>
              <a:t>Issue:  does the New York justification of self defense require that the Δ’s belief be objectively reasonable, or only that the Δ’s actual (subjective) belief at the time be that Δ was at (an appropriate level of) risk?</a:t>
            </a:r>
          </a:p>
          <a:p>
            <a:r>
              <a:rPr lang="en-US" dirty="0"/>
              <a:t>Holding:  objective reasonableness is required to assert self defense as a justification</a:t>
            </a:r>
          </a:p>
          <a:p>
            <a:pPr lvl="1"/>
            <a:r>
              <a:rPr lang="en-US" dirty="0"/>
              <a:t>The court examined the language of the Penal Law:</a:t>
            </a:r>
          </a:p>
          <a:p>
            <a:pPr lvl="2"/>
            <a:r>
              <a:rPr lang="en-US" dirty="0"/>
              <a:t>“[a] person may * * * use physical force upon another person when and to the extent he reasonably believes such to be necessary to defend himself or a third person from what he reasonably believes to be the use or imminent use of unlawful physical force by such other person.” (CB 494)</a:t>
            </a:r>
          </a:p>
          <a:p>
            <a:pPr lvl="3"/>
            <a:r>
              <a:rPr lang="en-US" dirty="0"/>
              <a:t>(similar language existed for the justification of deadly force)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Goetz</a:t>
            </a:r>
            <a:r>
              <a:rPr lang="en-US" dirty="0"/>
              <a:t> (N.Y. 1986)</a:t>
            </a:r>
          </a:p>
        </p:txBody>
      </p:sp>
      <p:sp>
        <p:nvSpPr>
          <p:cNvPr id="3" name="Content Placeholder 2"/>
          <p:cNvSpPr>
            <a:spLocks noGrp="1"/>
          </p:cNvSpPr>
          <p:nvPr>
            <p:ph idx="1"/>
          </p:nvPr>
        </p:nvSpPr>
        <p:spPr/>
        <p:txBody>
          <a:bodyPr>
            <a:normAutofit/>
          </a:bodyPr>
          <a:lstStyle/>
          <a:p>
            <a:r>
              <a:rPr lang="en-US" dirty="0"/>
              <a:t>Holding (cont.)</a:t>
            </a:r>
          </a:p>
          <a:p>
            <a:pPr lvl="1"/>
            <a:r>
              <a:rPr lang="en-US" dirty="0"/>
              <a:t>The court found that the language “reasonably believes” was intended to include an objective element</a:t>
            </a:r>
          </a:p>
          <a:p>
            <a:pPr lvl="2"/>
            <a:r>
              <a:rPr lang="en-US" dirty="0"/>
              <a:t>“an interpretation [requiring only subjectivity] defies the ordinary meaning and significance of the term ‘reasonably’ in a statute, and misconstrues the clear intent of the Legislature . . . to retain an objective element as part of any provision authorizing the use of deadly physical force.” (CB 495)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Goetz</a:t>
            </a:r>
            <a:r>
              <a:rPr lang="en-US" dirty="0"/>
              <a:t> (N.Y. 1986)</a:t>
            </a:r>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r>
              <a:rPr lang="en-US" dirty="0"/>
              <a:t>Holding (cont.)</a:t>
            </a:r>
          </a:p>
          <a:p>
            <a:pPr lvl="1"/>
            <a:r>
              <a:rPr lang="en-US" dirty="0"/>
              <a:t>The court noted that the MPC did not require objectivity, but also noted that New York expressly chose nonetheless to retain the objective test:</a:t>
            </a:r>
          </a:p>
          <a:p>
            <a:pPr lvl="2"/>
            <a:r>
              <a:rPr lang="en-US" dirty="0"/>
              <a:t>“The drafters of the Model Penal Code recognized that the wholly subjective test set forth in section 3.04 differed from the existing law in most States by its omission of any requirement of reasonableness. * * * New York did not follow the Model Penal Code’s equation * * *” (CB 496)</a:t>
            </a:r>
          </a:p>
          <a:p>
            <a:pPr lvl="2"/>
            <a:r>
              <a:rPr lang="en-US" dirty="0"/>
              <a:t>“The drafters of the new [N.Y.] Penal Law adopted in large part the structure and content of Model Penal Code § 3.04, but, crucially, inserted the word ‘reasonably’ before ‘believes.’” (CB 496)</a:t>
            </a:r>
          </a:p>
          <a:p>
            <a:pPr lvl="1"/>
            <a:endParaRPr lang="en-US" dirty="0"/>
          </a:p>
        </p:txBody>
      </p:sp>
    </p:spTree>
  </p:cSld>
  <p:clrMapOvr>
    <a:masterClrMapping/>
  </p:clrMapOvr>
</p:sld>
</file>

<file path=ppt/theme/theme1.xml><?xml version="1.0" encoding="utf-8"?>
<a:theme xmlns:a="http://schemas.openxmlformats.org/drawingml/2006/main" name="Crimi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Criminal Law</Template>
  <TotalTime>18803</TotalTime>
  <Words>1957</Words>
  <Application>Microsoft Office PowerPoint</Application>
  <PresentationFormat>On-screen Show (4:3)</PresentationFormat>
  <Paragraphs>116</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Criminal Law</vt:lpstr>
      <vt:lpstr>Criminal Law</vt:lpstr>
      <vt:lpstr>General Defenses to Crimes</vt:lpstr>
      <vt:lpstr>Justifications</vt:lpstr>
      <vt:lpstr>Justifications</vt:lpstr>
      <vt:lpstr>People v. Goetz (N.Y. 1986)</vt:lpstr>
      <vt:lpstr>People v. Goetz (N.Y. 1986)</vt:lpstr>
      <vt:lpstr>People v. Goetz (N.Y. 1986)</vt:lpstr>
      <vt:lpstr>People v. Goetz (N.Y. 1986)</vt:lpstr>
      <vt:lpstr>People v. Goetz (N.Y. 1986)</vt:lpstr>
      <vt:lpstr>People v. Goetz (N.Y. 1986)</vt:lpstr>
      <vt:lpstr>State v. Wanrow (Wash. 1977)</vt:lpstr>
      <vt:lpstr>State v. Wanrow (Wash. 1977)</vt:lpstr>
      <vt:lpstr>State v. Wanrow (Wash. 1977)</vt:lpstr>
      <vt:lpstr>People v. Kurr (Ct. App. Mich. 2002)</vt:lpstr>
      <vt:lpstr>People v. Kurr (Ct. App. Mich. 2002)</vt:lpstr>
      <vt:lpstr>Defense of Habitation/Property</vt:lpstr>
      <vt:lpstr>Necessity</vt:lpstr>
      <vt:lpstr>Necessity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dc:title>
  <dc:creator>David Thaw</dc:creator>
  <cp:lastModifiedBy>David Thaw</cp:lastModifiedBy>
  <cp:revision>685</cp:revision>
  <dcterms:created xsi:type="dcterms:W3CDTF">2015-12-09T04:26:39Z</dcterms:created>
  <dcterms:modified xsi:type="dcterms:W3CDTF">2023-07-12T11:01:27Z</dcterms:modified>
</cp:coreProperties>
</file>